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335" autoAdjust="0"/>
  </p:normalViewPr>
  <p:slideViewPr>
    <p:cSldViewPr>
      <p:cViewPr varScale="1">
        <p:scale>
          <a:sx n="101" d="100"/>
          <a:sy n="101" d="100"/>
        </p:scale>
        <p:origin x="18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9CA49-2710-433E-ABB8-A4798B0CF6D4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06ACD-4EAD-4FD8-AE30-F01FC7A2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96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4422-3DC8-45BE-B0A0-D87D16501A8D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941C-C958-4D16-B65B-3FFA13E93F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1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4880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Building a Scalable Data Warehouse with Data Vault 2.0, ISBN: 978-0-12-802510-9</a:t>
            </a:r>
            <a:endParaRPr lang="pl-PL" dirty="0"/>
          </a:p>
          <a:p>
            <a:r>
              <a:rPr lang="pl-PL" dirty="0"/>
              <a:t>BK = business </a:t>
            </a:r>
            <a:r>
              <a:rPr lang="pl-PL" dirty="0" err="1"/>
              <a:t>key</a:t>
            </a:r>
            <a:endParaRPr lang="pl-PL" dirty="0"/>
          </a:p>
          <a:p>
            <a:r>
              <a:rPr lang="pl-PL" dirty="0"/>
              <a:t>PK = </a:t>
            </a:r>
            <a:r>
              <a:rPr lang="pl-PL" dirty="0" err="1"/>
              <a:t>primary</a:t>
            </a:r>
            <a:r>
              <a:rPr lang="pl-PL" dirty="0"/>
              <a:t> </a:t>
            </a:r>
            <a:r>
              <a:rPr lang="pl-PL" dirty="0" err="1"/>
              <a:t>key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3774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column vs.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columns (or several hundred columns)?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 err="1"/>
              <a:t>Patterns</a:t>
            </a:r>
            <a:r>
              <a:rPr lang="pl-PL" dirty="0"/>
              <a:t>, automation</a:t>
            </a:r>
          </a:p>
          <a:p>
            <a:endParaRPr lang="pl-PL" dirty="0"/>
          </a:p>
          <a:p>
            <a:r>
              <a:rPr lang="en-US" dirty="0"/>
              <a:t>Source: Building a Scalable Data Warehouse with Data Vault 2.0, ISBN: 978-0-12-802510-9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18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Building a Scalable Data Warehouse with Data Vault 2.0, ISBN: 978-0-12-802510-9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323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Building a Scalable Data Warehouse with Data Vault 2.0, ISBN: 978-0-12-802510-9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495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Building a Scalable Data Warehouse with Data Vault 2.0, ISBN: 978-0-12-802510-9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1456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Building a Scalable Data Warehouse with Data Vault 2.0, ISBN: 978-0-12-802510-9</a:t>
            </a:r>
            <a:endParaRPr lang="pl-PL" dirty="0"/>
          </a:p>
          <a:p>
            <a:endParaRPr lang="pl-PL" dirty="0"/>
          </a:p>
          <a:p>
            <a:r>
              <a:rPr lang="pl-P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CMMI (</a:t>
            </a:r>
            <a:r>
              <a:rPr lang="pl-P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Capability</a:t>
            </a:r>
            <a:r>
              <a:rPr lang="pl-P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Maturity</a:t>
            </a:r>
            <a:r>
              <a:rPr lang="pl-P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Integration) - https://en.wikipedia.org/wiki/Capability_Maturity_Model_Integration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6507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Building a Scalable Data Warehouse with Data Vault 2.0, ISBN: 978-0-12-802510-9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2905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Building a Scalable Data Warehouse with Data Vault 2.0, ISBN: 978-0-12-802510-9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6316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0320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0693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https://en.wikipedia.org/wiki/File:Snowflake-schema-example.png</a:t>
            </a:r>
          </a:p>
        </p:txBody>
      </p:sp>
    </p:spTree>
    <p:extLst>
      <p:ext uri="{BB962C8B-B14F-4D97-AF65-F5344CB8AC3E}">
        <p14:creationId xmlns:p14="http://schemas.microsoft.com/office/powerpoint/2010/main" val="1640387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https://en.wikipedia.org/wiki/File:Star-schema-example.png</a:t>
            </a:r>
          </a:p>
        </p:txBody>
      </p:sp>
    </p:spTree>
    <p:extLst>
      <p:ext uri="{BB962C8B-B14F-4D97-AF65-F5344CB8AC3E}">
        <p14:creationId xmlns:p14="http://schemas.microsoft.com/office/powerpoint/2010/main" val="47416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Building a Scalable Data Warehouse with Data Vault 2.0, ISBN: 978-0-12-802510-9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42804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1355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Case: Autobus, czujnik zgłasza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błąd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awaria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części czy czujnika? – storing RAW data or parsed?</a:t>
            </a:r>
            <a:endParaRPr lang="pl-PL" dirty="0"/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Prawda jest często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subiektywna 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relatywna w świecie danych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684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Źródło: https://www.wherescape.com/solutions/project-types/data-vault-automation/</a:t>
            </a:r>
          </a:p>
        </p:txBody>
      </p:sp>
    </p:spTree>
    <p:extLst>
      <p:ext uri="{BB962C8B-B14F-4D97-AF65-F5344CB8AC3E}">
        <p14:creationId xmlns:p14="http://schemas.microsoft.com/office/powerpoint/2010/main" val="43184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Hashed PK – używane</a:t>
            </a:r>
            <a:r>
              <a:rPr lang="pl-PL" baseline="0" dirty="0"/>
              <a:t> w hybrydowych hurtowniach np z użyciem Hadoopa</a:t>
            </a:r>
            <a:endParaRPr lang="pl-PL" dirty="0"/>
          </a:p>
          <a:p>
            <a:endParaRPr lang="pl-PL" dirty="0"/>
          </a:p>
          <a:p>
            <a:r>
              <a:rPr lang="pl-PL" dirty="0"/>
              <a:t>Hash = funkcja skrótu (https://pl.wikipedia.org/wiki/Funkcja_skr%C3%B3tu)</a:t>
            </a:r>
          </a:p>
          <a:p>
            <a:r>
              <a:rPr lang="pl-PL" dirty="0"/>
              <a:t>http://www.vertabelo.com/blog/technical-articles/data-vault-series-data-vault-2-0-modeling-basics</a:t>
            </a:r>
          </a:p>
          <a:p>
            <a:endParaRPr lang="pl-PL" dirty="0"/>
          </a:p>
          <a:p>
            <a:r>
              <a:rPr lang="en-US" dirty="0"/>
              <a:t>Source: Building a Scalable Data Warehouse with Data Vault 2.0, ISBN: 978-0-12-802510-9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171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5688304-4233-4606-BD41-CC1DFAB7A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13094"/>
            <a:ext cx="2184478" cy="83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E7E0C27-6E78-41BD-A002-F7B1AB074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27" y="511021"/>
            <a:ext cx="1972873" cy="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478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8269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44808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9261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85795954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7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0442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4172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4912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4664731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9387878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2AD403-5989-4AB5-B610-AC8A2C9F7B3D}"/>
              </a:ext>
            </a:extLst>
          </p:cNvPr>
          <p:cNvGrpSpPr/>
          <p:nvPr userDrawn="1"/>
        </p:nvGrpSpPr>
        <p:grpSpPr>
          <a:xfrm>
            <a:off x="294910" y="6405749"/>
            <a:ext cx="8491838" cy="473873"/>
            <a:chOff x="294910" y="6405749"/>
            <a:chExt cx="8491838" cy="473873"/>
          </a:xfrm>
        </p:grpSpPr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5B5B2B36-AE7B-4829-A8D9-A77C02CDC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0" y="6405749"/>
              <a:ext cx="1238980" cy="473873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CCDFEB4F-A4AF-4D4E-9F4B-F4E4E8A40F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767" y="6436650"/>
              <a:ext cx="953981" cy="309299"/>
            </a:xfrm>
            <a:prstGeom prst="rect">
              <a:avLst/>
            </a:prstGeom>
          </p:spPr>
        </p:pic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2BCE362-9B94-4E90-9291-03900C5A89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05357" y="6452185"/>
              <a:ext cx="5384800" cy="3810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lvl1pPr>
                <a:defRPr sz="1400" b="1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SQLDay</a:t>
              </a:r>
              <a:r>
                <a:rPr kumimoji="0" lang="pl-P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201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</a:t>
              </a:r>
              <a:endPara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00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oman.czarko@datacommunity.p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oman.czarko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amazon.com/Building-Scalable-Data-Warehouse-Vault/dp/012802510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vault_model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roman.czarko@datacommunity.p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oman.czarko@gmail.com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anlinsted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D51DD3F8-3A81-4C35-8BDF-BA17C2B1E0A5}"/>
              </a:ext>
            </a:extLst>
          </p:cNvPr>
          <p:cNvSpPr txBox="1"/>
          <p:nvPr/>
        </p:nvSpPr>
        <p:spPr>
          <a:xfrm>
            <a:off x="3470709" y="1196752"/>
            <a:ext cx="214526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GOLD SPONSORS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SILVER SPONSORS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BRONZE SPONSOR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STRATEGIC PARTNER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6C49CA5-F767-4442-9487-1DDE4A22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37" y="5527224"/>
            <a:ext cx="1604211" cy="914400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88304CBD-4A4C-4974-9350-38032FC60E0C}"/>
              </a:ext>
            </a:extLst>
          </p:cNvPr>
          <p:cNvGrpSpPr>
            <a:grpSpLocks noChangeAspect="1"/>
          </p:cNvGrpSpPr>
          <p:nvPr/>
        </p:nvGrpSpPr>
        <p:grpSpPr>
          <a:xfrm>
            <a:off x="291381" y="1254199"/>
            <a:ext cx="8503922" cy="1371600"/>
            <a:chOff x="3419155" y="1866528"/>
            <a:chExt cx="5667798" cy="914400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D38E9E0E-1E3E-4B4F-8741-0714A1B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155" y="1866528"/>
              <a:ext cx="1604211" cy="914400"/>
            </a:xfrm>
            <a:prstGeom prst="rect">
              <a:avLst/>
            </a:prstGeom>
          </p:spPr>
        </p:pic>
        <p:pic>
          <p:nvPicPr>
            <p:cNvPr id="20" name="Obraz 19">
              <a:extLst>
                <a:ext uri="{FF2B5EF4-FFF2-40B4-BE49-F238E27FC236}">
                  <a16:creationId xmlns:a16="http://schemas.microsoft.com/office/drawing/2014/main" id="{BC0C29DF-91D7-42F1-8F7F-5F37560D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3" y="1866528"/>
              <a:ext cx="1604211" cy="914400"/>
            </a:xfrm>
            <a:prstGeom prst="rect">
              <a:avLst/>
            </a:prstGeom>
          </p:spPr>
        </p:pic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967C8F50-BE96-4AD6-9720-3003E124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631" y="1866528"/>
              <a:ext cx="1918322" cy="9144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69094B-D3B0-4FD0-A3B9-13B29F63FECD}"/>
              </a:ext>
            </a:extLst>
          </p:cNvPr>
          <p:cNvGrpSpPr>
            <a:grpSpLocks noChangeAspect="1"/>
          </p:cNvGrpSpPr>
          <p:nvPr/>
        </p:nvGrpSpPr>
        <p:grpSpPr>
          <a:xfrm>
            <a:off x="612217" y="2811379"/>
            <a:ext cx="8105931" cy="866851"/>
            <a:chOff x="1814944" y="2840031"/>
            <a:chExt cx="8439628" cy="914400"/>
          </a:xfrm>
        </p:grpSpPr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3DB62CC0-988E-4E1B-93BA-EBE6933A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44" y="2840031"/>
              <a:ext cx="1604211" cy="914400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9017DC9B-B010-42EF-BEEB-65438215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291" y="2931471"/>
              <a:ext cx="2551814" cy="731520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27B89ADC-ACE8-4441-A8F9-CBE40878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241" y="3045771"/>
              <a:ext cx="1381855" cy="502920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18590483-CD0E-45CB-912D-44ECD9E94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232" y="3114351"/>
              <a:ext cx="2070340" cy="365760"/>
            </a:xfrm>
            <a:prstGeom prst="rect">
              <a:avLst/>
            </a:prstGeom>
          </p:spPr>
        </p:pic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BC7B062E-B62E-490B-A1C7-EAA3BBFDD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74" y="4065360"/>
            <a:ext cx="2085475" cy="118872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146AF01-8973-476F-A47A-B891E8EBCF3B}"/>
              </a:ext>
            </a:extLst>
          </p:cNvPr>
          <p:cNvSpPr/>
          <p:nvPr/>
        </p:nvSpPr>
        <p:spPr>
          <a:xfrm>
            <a:off x="323528" y="2481184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5483265-FAB7-4CDE-9DFF-6BE57BC58B56}"/>
              </a:ext>
            </a:extLst>
          </p:cNvPr>
          <p:cNvSpPr/>
          <p:nvPr/>
        </p:nvSpPr>
        <p:spPr>
          <a:xfrm>
            <a:off x="391754" y="3873029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9E670A5-A356-4A9B-B7F0-257FDF118139}"/>
              </a:ext>
            </a:extLst>
          </p:cNvPr>
          <p:cNvSpPr/>
          <p:nvPr/>
        </p:nvSpPr>
        <p:spPr>
          <a:xfrm>
            <a:off x="323528" y="5270945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6803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1FE3-0FD6-4D0B-B295-51654E52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Overview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7CCA2-13E2-4371-957E-C7A455BB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56" y="1556792"/>
            <a:ext cx="7164288" cy="468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4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Składniki -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Pierwszy składnik do modelowania, podstawa dalszych działań</a:t>
            </a:r>
          </a:p>
          <a:p>
            <a:r>
              <a:rPr lang="pl-PL" dirty="0"/>
              <a:t>Hub zawiera unikalną listę </a:t>
            </a:r>
            <a:r>
              <a:rPr lang="pl-PL" b="1" dirty="0"/>
              <a:t>kluczy biznesowych</a:t>
            </a:r>
          </a:p>
          <a:p>
            <a:r>
              <a:rPr lang="pl-PL" dirty="0"/>
              <a:t>Klucze biznesowe, czyli te, które </a:t>
            </a:r>
            <a:r>
              <a:rPr lang="pl-PL" b="1" dirty="0"/>
              <a:t>biznes</a:t>
            </a:r>
            <a:r>
              <a:rPr lang="pl-PL" dirty="0"/>
              <a:t> używa do identyfikacji encji biznesowych (nr CRM klienta, VIN auta, nr faktury, ISBN)</a:t>
            </a:r>
          </a:p>
          <a:p>
            <a:r>
              <a:rPr lang="pl-PL" dirty="0"/>
              <a:t>Tabela zawiera również dodatkowe atrybuty:</a:t>
            </a:r>
          </a:p>
          <a:p>
            <a:pPr lvl="1"/>
            <a:r>
              <a:rPr lang="pl-PL" dirty="0"/>
              <a:t>Kiedy pierwszy raz pojawił się klucz</a:t>
            </a:r>
          </a:p>
          <a:p>
            <a:pPr lvl="1"/>
            <a:r>
              <a:rPr lang="pl-PL" dirty="0"/>
              <a:t>Jakie było źródło pochodzenia</a:t>
            </a:r>
          </a:p>
          <a:p>
            <a:r>
              <a:rPr lang="pl-PL" dirty="0"/>
              <a:t>Hub nie zawiera danych opisowych ani faktów</a:t>
            </a:r>
          </a:p>
          <a:p>
            <a:r>
              <a:rPr lang="pl-PL" dirty="0"/>
              <a:t>Klucz biznesowy może być kluczem złożonym</a:t>
            </a:r>
          </a:p>
          <a:p>
            <a:r>
              <a:rPr lang="pl-PL" dirty="0"/>
              <a:t>Dodatkowo w tabeli klucz biznesowy jest również przechowywany w formie skróconej funkcją skrótu (hash np. MD5, SHA1) i jest używany jako klucz główny (PK)</a:t>
            </a:r>
          </a:p>
          <a:p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854350" cy="175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Składniki -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6"/>
            <a:ext cx="8519144" cy="4525963"/>
          </a:xfrm>
        </p:spPr>
        <p:txBody>
          <a:bodyPr>
            <a:normAutofit/>
          </a:bodyPr>
          <a:lstStyle/>
          <a:p>
            <a:r>
              <a:rPr lang="pl-PL" dirty="0"/>
              <a:t>Opisują relacje pomiędzy Hubami</a:t>
            </a:r>
          </a:p>
          <a:p>
            <a:r>
              <a:rPr lang="pl-PL" dirty="0"/>
              <a:t>Umożliwiają mapowanie M:N pomiędzy Hubami</a:t>
            </a:r>
          </a:p>
          <a:p>
            <a:r>
              <a:rPr lang="pl-PL" dirty="0"/>
              <a:t>Kluczowe składniki elastyczności i skalowalności </a:t>
            </a:r>
          </a:p>
          <a:p>
            <a:r>
              <a:rPr lang="pl-PL" dirty="0"/>
              <a:t>Złączenia pomiędzy Hubami mogą być realizowane tylko za pomocą linków</a:t>
            </a:r>
          </a:p>
          <a:p>
            <a:r>
              <a:rPr lang="pl-PL" dirty="0"/>
              <a:t>Zawierają relacje na najniższym możliwym poziomie ziarna z otaczających hubów</a:t>
            </a:r>
          </a:p>
          <a:p>
            <a:r>
              <a:rPr lang="pl-PL" dirty="0"/>
              <a:t>Bardzo zbliżone do tabel Faktów w modelowaniu </a:t>
            </a:r>
          </a:p>
          <a:p>
            <a:pPr marL="0" indent="0">
              <a:buNone/>
              <a:tabLst>
                <a:tab pos="266700" algn="l"/>
              </a:tabLst>
            </a:pPr>
            <a:r>
              <a:rPr lang="pl-PL" dirty="0"/>
              <a:t>	wielowymiarowym</a:t>
            </a:r>
          </a:p>
          <a:p>
            <a:r>
              <a:rPr lang="pl-PL" dirty="0"/>
              <a:t>Składają się z: Link PK (Hash), BK(PK) z połączonych </a:t>
            </a:r>
          </a:p>
          <a:p>
            <a:pPr marL="0" indent="0">
              <a:buNone/>
              <a:tabLst>
                <a:tab pos="266700" algn="l"/>
              </a:tabLst>
            </a:pPr>
            <a:r>
              <a:rPr lang="pl-PL" dirty="0"/>
              <a:t>	</a:t>
            </a:r>
            <a:r>
              <a:rPr lang="pl-PL" dirty="0" err="1"/>
              <a:t>hubów</a:t>
            </a:r>
            <a:r>
              <a:rPr lang="pl-PL" dirty="0"/>
              <a:t> (</a:t>
            </a:r>
            <a:r>
              <a:rPr lang="pl-PL" dirty="0" err="1"/>
              <a:t>Hashe</a:t>
            </a:r>
            <a:r>
              <a:rPr lang="pl-PL" dirty="0"/>
              <a:t> kluczy obcych), BK </a:t>
            </a:r>
            <a:r>
              <a:rPr lang="pl-PL" dirty="0" err="1"/>
              <a:t>columns</a:t>
            </a:r>
            <a:r>
              <a:rPr lang="pl-PL" dirty="0"/>
              <a:t>,</a:t>
            </a:r>
          </a:p>
          <a:p>
            <a:pPr marL="0" indent="0">
              <a:buNone/>
              <a:tabLst>
                <a:tab pos="266700" algn="l"/>
              </a:tabLst>
            </a:pPr>
            <a:r>
              <a:rPr lang="pl-PL" dirty="0"/>
              <a:t> 	daty ładowania i źródła rekordu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4005064"/>
            <a:ext cx="2032739" cy="19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Składniki - Satellites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6"/>
            <a:ext cx="6347048" cy="4525963"/>
          </a:xfrm>
        </p:spPr>
        <p:txBody>
          <a:bodyPr>
            <a:normAutofit/>
          </a:bodyPr>
          <a:lstStyle/>
          <a:p>
            <a:r>
              <a:rPr lang="pl-PL" dirty="0"/>
              <a:t>Łączą się tylko z Hubami lub z Linkami – zawsze z jednym rodzicem</a:t>
            </a:r>
          </a:p>
          <a:p>
            <a:r>
              <a:rPr lang="pl-PL" dirty="0"/>
              <a:t>Zawierają wszystkie dane opisowe</a:t>
            </a:r>
          </a:p>
          <a:p>
            <a:r>
              <a:rPr lang="pl-PL" dirty="0"/>
              <a:t>Bardzo zbliżone do tabel wymiarów z SCD typu 2</a:t>
            </a:r>
          </a:p>
          <a:p>
            <a:r>
              <a:rPr lang="pl-PL" dirty="0"/>
              <a:t>PK oparty o PK z tabeli Hub/Link  plus data ładowania (LOAD_DTS)</a:t>
            </a:r>
          </a:p>
          <a:p>
            <a:r>
              <a:rPr lang="pl-PL" dirty="0"/>
              <a:t>Dodatkowo zawierają określenie źródła rekordu (REC_SRC) oraz kolumnę z </a:t>
            </a:r>
            <a:r>
              <a:rPr lang="pl-PL" dirty="0" err="1"/>
              <a:t>hash</a:t>
            </a:r>
            <a:r>
              <a:rPr lang="pl-PL" dirty="0"/>
              <a:t>-em wszystkich kolumn z danymi (HASH_DIFF)</a:t>
            </a:r>
          </a:p>
          <a:p>
            <a:r>
              <a:rPr lang="pl-PL" dirty="0"/>
              <a:t>Generalna zasada - brak </a:t>
            </a:r>
            <a:r>
              <a:rPr lang="pl-PL" dirty="0" err="1"/>
              <a:t>updatów</a:t>
            </a:r>
            <a:endParaRPr lang="pl-PL" dirty="0"/>
          </a:p>
          <a:p>
            <a:r>
              <a:rPr lang="pl-PL" dirty="0"/>
              <a:t>Nowa tabela gdy: nowy system źródłowy, różna częstotliwość zmian danych, zmiana tabeli w źródle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196752"/>
            <a:ext cx="1847042" cy="30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60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Składniki - podsumowanie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Huby </a:t>
            </a:r>
            <a:r>
              <a:rPr lang="en-US" dirty="0"/>
              <a:t>= </a:t>
            </a:r>
            <a:r>
              <a:rPr lang="pl-PL" dirty="0"/>
              <a:t>Klucze Biznesowe</a:t>
            </a:r>
            <a:endParaRPr lang="en-US" dirty="0"/>
          </a:p>
          <a:p>
            <a:r>
              <a:rPr lang="pl-PL" dirty="0"/>
              <a:t>Linki</a:t>
            </a:r>
            <a:r>
              <a:rPr lang="en-US" dirty="0"/>
              <a:t> = </a:t>
            </a:r>
            <a:r>
              <a:rPr lang="pl-PL" dirty="0"/>
              <a:t>Relacje / Transakcje </a:t>
            </a:r>
            <a:endParaRPr lang="en-US" dirty="0"/>
          </a:p>
          <a:p>
            <a:r>
              <a:rPr lang="pl-PL" dirty="0"/>
              <a:t>Satelity</a:t>
            </a:r>
            <a:r>
              <a:rPr lang="en-US" dirty="0"/>
              <a:t> = </a:t>
            </a:r>
            <a:r>
              <a:rPr lang="pl-PL" dirty="0"/>
              <a:t>Dane opisowe / Wymiary</a:t>
            </a:r>
            <a:endParaRPr lang="en-US" dirty="0"/>
          </a:p>
          <a:p>
            <a:endParaRPr lang="pl-PL" dirty="0"/>
          </a:p>
          <a:p>
            <a:r>
              <a:rPr lang="pl-PL" b="1" dirty="0"/>
              <a:t>Huby</a:t>
            </a:r>
            <a:r>
              <a:rPr lang="pl-PL" dirty="0"/>
              <a:t> sprawiają, że hurtownia jest oparta o </a:t>
            </a:r>
            <a:r>
              <a:rPr lang="pl-PL" b="1" dirty="0"/>
              <a:t>procesy biznesowe</a:t>
            </a:r>
            <a:r>
              <a:rPr lang="pl-PL" dirty="0"/>
              <a:t>, pozwalają również na </a:t>
            </a:r>
            <a:r>
              <a:rPr lang="pl-PL" b="1" dirty="0"/>
              <a:t>integrację</a:t>
            </a:r>
            <a:r>
              <a:rPr lang="pl-PL" dirty="0"/>
              <a:t> pomiędzy systemami</a:t>
            </a:r>
          </a:p>
          <a:p>
            <a:r>
              <a:rPr lang="pl-PL" b="1" dirty="0"/>
              <a:t>Linki</a:t>
            </a:r>
            <a:r>
              <a:rPr lang="pl-PL" dirty="0"/>
              <a:t> dają </a:t>
            </a:r>
            <a:r>
              <a:rPr lang="pl-PL" b="1" dirty="0"/>
              <a:t>elastyczność</a:t>
            </a:r>
            <a:r>
              <a:rPr lang="pl-PL" dirty="0"/>
              <a:t> w absorbowaniu zmian strukturalnych i biznesowych bez potrzeby ponownego ładowania danych</a:t>
            </a:r>
          </a:p>
          <a:p>
            <a:r>
              <a:rPr lang="pl-PL" b="1" dirty="0"/>
              <a:t>Satelity</a:t>
            </a:r>
            <a:r>
              <a:rPr lang="pl-PL" dirty="0"/>
              <a:t> dają </a:t>
            </a:r>
            <a:r>
              <a:rPr lang="pl-PL" b="1" dirty="0"/>
              <a:t>historię</a:t>
            </a:r>
            <a:r>
              <a:rPr lang="pl-PL" dirty="0"/>
              <a:t>, </a:t>
            </a:r>
            <a:r>
              <a:rPr lang="pl-PL" b="1" dirty="0" err="1"/>
              <a:t>audytowalność</a:t>
            </a:r>
            <a:r>
              <a:rPr lang="pl-PL" dirty="0"/>
              <a:t>, </a:t>
            </a:r>
            <a:r>
              <a:rPr lang="pl-PL" b="1" dirty="0"/>
              <a:t>śledzenie</a:t>
            </a:r>
            <a:r>
              <a:rPr lang="pl-PL" dirty="0"/>
              <a:t> pochodzenia danych aż do systemów źródłowych</a:t>
            </a:r>
          </a:p>
        </p:txBody>
      </p:sp>
    </p:spTree>
    <p:extLst>
      <p:ext uri="{BB962C8B-B14F-4D97-AF65-F5344CB8AC3E}">
        <p14:creationId xmlns:p14="http://schemas.microsoft.com/office/powerpoint/2010/main" val="296165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Rozszerzalność</a:t>
            </a: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16851"/>
            <a:ext cx="5025439" cy="3730469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12" y="2564904"/>
            <a:ext cx="380012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Optymalizacje w ramach architektury - PIT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6"/>
            <a:ext cx="6275040" cy="4525963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Point In Time </a:t>
            </a:r>
            <a:r>
              <a:rPr lang="pl-PL" dirty="0" err="1"/>
              <a:t>table</a:t>
            </a:r>
            <a:r>
              <a:rPr lang="pl-PL" dirty="0"/>
              <a:t> (PIT)</a:t>
            </a:r>
          </a:p>
          <a:p>
            <a:endParaRPr lang="pl-PL" dirty="0"/>
          </a:p>
          <a:p>
            <a:r>
              <a:rPr lang="pl-PL" dirty="0"/>
              <a:t>Zawiera informację o </a:t>
            </a:r>
            <a:r>
              <a:rPr lang="pl-PL" b="1" dirty="0"/>
              <a:t>aktualnych rekordach </a:t>
            </a:r>
            <a:r>
              <a:rPr lang="pl-PL" dirty="0"/>
              <a:t>z </a:t>
            </a:r>
            <a:r>
              <a:rPr lang="pl-PL" b="1" dirty="0" err="1"/>
              <a:t>satelit</a:t>
            </a:r>
            <a:r>
              <a:rPr lang="pl-PL" dirty="0"/>
              <a:t> powiązanych z </a:t>
            </a:r>
            <a:r>
              <a:rPr lang="pl-PL" b="1" dirty="0"/>
              <a:t>jednym </a:t>
            </a:r>
            <a:r>
              <a:rPr lang="pl-PL" dirty="0" err="1"/>
              <a:t>Hubem</a:t>
            </a:r>
            <a:r>
              <a:rPr lang="pl-PL" dirty="0"/>
              <a:t>/Linkiem w wymaganym </a:t>
            </a:r>
            <a:r>
              <a:rPr lang="pl-PL" b="1" dirty="0"/>
              <a:t>interwale czasowym </a:t>
            </a:r>
          </a:p>
          <a:p>
            <a:r>
              <a:rPr lang="pl-PL" dirty="0"/>
              <a:t>Jest częścią Business Data </a:t>
            </a:r>
            <a:r>
              <a:rPr lang="pl-PL" dirty="0" err="1"/>
              <a:t>Vault</a:t>
            </a:r>
            <a:endParaRPr lang="pl-PL" dirty="0"/>
          </a:p>
          <a:p>
            <a:r>
              <a:rPr lang="pl-PL" dirty="0"/>
              <a:t>Zmniejsza liczbę potrzebnych do wykonania złączeń w celu pobrania danych</a:t>
            </a:r>
          </a:p>
          <a:p>
            <a:r>
              <a:rPr lang="pl-PL" dirty="0"/>
              <a:t>„</a:t>
            </a:r>
            <a:r>
              <a:rPr lang="pl-PL" dirty="0" err="1"/>
              <a:t>Ghost</a:t>
            </a:r>
            <a:r>
              <a:rPr lang="pl-PL" dirty="0"/>
              <a:t> </a:t>
            </a:r>
            <a:r>
              <a:rPr lang="pl-PL" dirty="0" err="1"/>
              <a:t>record</a:t>
            </a:r>
            <a:r>
              <a:rPr lang="pl-PL" dirty="0"/>
              <a:t>” w satelitach - JOIN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623205"/>
            <a:ext cx="2141741" cy="37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3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Optymalizacje w ramach architektury - Bridge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Łączy dane pomiędzy różnymi hubami/Linkami </a:t>
            </a:r>
          </a:p>
          <a:p>
            <a:r>
              <a:rPr lang="pl-PL" dirty="0"/>
              <a:t>Mogą posiadać grubsze ziarno niż poszczególne Huby/Linki</a:t>
            </a:r>
          </a:p>
          <a:p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40968"/>
            <a:ext cx="5824780" cy="252028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181" y="3250990"/>
            <a:ext cx="2034686" cy="23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03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 budowy – 5 prostych kroków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/>
          </a:p>
          <a:p>
            <a:r>
              <a:rPr lang="pl-PL" dirty="0"/>
              <a:t>Krok 1: Znajdź klucze biznesowe -&gt; Huby</a:t>
            </a:r>
          </a:p>
          <a:p>
            <a:r>
              <a:rPr lang="pl-PL" dirty="0"/>
              <a:t>Krok 2: Znajdź relacje pomiędzy kluczami biznesowymi -&gt; Linki</a:t>
            </a:r>
          </a:p>
          <a:p>
            <a:r>
              <a:rPr lang="pl-PL" dirty="0"/>
              <a:t>Krok 3: Znajdź dane opisowe dla kluczy biznesowych -&gt; Satelity</a:t>
            </a:r>
          </a:p>
          <a:p>
            <a:r>
              <a:rPr lang="pl-PL" dirty="0"/>
              <a:t>Krok 4: Dodaj składniki autonomiczne np. Kalendarze, słowniki do dekodowania akronimów dla Data </a:t>
            </a:r>
            <a:r>
              <a:rPr lang="pl-PL" dirty="0" err="1"/>
              <a:t>Martów</a:t>
            </a:r>
            <a:endParaRPr lang="pl-PL" dirty="0"/>
          </a:p>
          <a:p>
            <a:r>
              <a:rPr lang="pl-PL" dirty="0"/>
              <a:t>Krok 5: Dostrój rozwiązanie pod Twoje zapytania np. dodając tabele optymalizacyjne takiej jak Bridge oraz Point In Time.</a:t>
            </a:r>
          </a:p>
        </p:txBody>
      </p:sp>
    </p:spTree>
    <p:extLst>
      <p:ext uri="{BB962C8B-B14F-4D97-AF65-F5344CB8AC3E}">
        <p14:creationId xmlns:p14="http://schemas.microsoft.com/office/powerpoint/2010/main" val="30295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Podejście Data </a:t>
            </a:r>
            <a:r>
              <a:rPr lang="pl-PL" dirty="0" err="1"/>
              <a:t>Vault</a:t>
            </a:r>
            <a:r>
              <a:rPr lang="pl-PL" dirty="0"/>
              <a:t> (Daniel </a:t>
            </a:r>
            <a:r>
              <a:rPr lang="pl-PL" dirty="0" err="1"/>
              <a:t>Linstedt</a:t>
            </a:r>
            <a:r>
              <a:rPr lang="pl-PL" dirty="0"/>
              <a:t>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b="1" dirty="0"/>
              <a:t>Duża liczba tabel</a:t>
            </a:r>
            <a:r>
              <a:rPr lang="pl-PL" dirty="0"/>
              <a:t> ale bardzo </a:t>
            </a:r>
            <a:r>
              <a:rPr lang="pl-PL" b="1" dirty="0"/>
              <a:t>mała liczba typów </a:t>
            </a:r>
            <a:r>
              <a:rPr lang="pl-PL" dirty="0"/>
              <a:t>tabel</a:t>
            </a:r>
          </a:p>
          <a:p>
            <a:r>
              <a:rPr lang="pl-PL" dirty="0"/>
              <a:t>Zoptymalizowana pod duże, nie tylko monolityczne hurtownie</a:t>
            </a:r>
          </a:p>
          <a:p>
            <a:r>
              <a:rPr lang="pl-PL" dirty="0"/>
              <a:t>Dzięki małej liczbie typów i architekturze </a:t>
            </a:r>
            <a:r>
              <a:rPr lang="pl-PL" b="1" dirty="0"/>
              <a:t>łatwo zautomatyzować</a:t>
            </a:r>
          </a:p>
          <a:p>
            <a:r>
              <a:rPr lang="pl-PL" dirty="0"/>
              <a:t>Duże użycie złączeń (JOIN) z możliwością optymalizacji</a:t>
            </a:r>
          </a:p>
          <a:p>
            <a:r>
              <a:rPr lang="pl-PL" dirty="0"/>
              <a:t>Bardzo </a:t>
            </a:r>
            <a:r>
              <a:rPr lang="pl-PL" b="1" dirty="0"/>
              <a:t>elastyczny</a:t>
            </a:r>
            <a:r>
              <a:rPr lang="pl-PL" dirty="0"/>
              <a:t> i </a:t>
            </a:r>
            <a:r>
              <a:rPr lang="pl-PL" b="1" dirty="0"/>
              <a:t>łatwo adoptujący </a:t>
            </a:r>
            <a:r>
              <a:rPr lang="pl-PL" dirty="0"/>
              <a:t>się do zmian w tabelach źródłowych</a:t>
            </a:r>
          </a:p>
          <a:p>
            <a:r>
              <a:rPr lang="pl-PL" dirty="0"/>
              <a:t>Możliwość </a:t>
            </a:r>
            <a:r>
              <a:rPr lang="pl-PL" b="1" dirty="0"/>
              <a:t>znacznego</a:t>
            </a:r>
            <a:r>
              <a:rPr lang="pl-PL" dirty="0"/>
              <a:t> </a:t>
            </a:r>
            <a:r>
              <a:rPr lang="pl-PL" b="1" dirty="0"/>
              <a:t>zrównoleglenia</a:t>
            </a:r>
            <a:r>
              <a:rPr lang="pl-PL" dirty="0"/>
              <a:t> ładowania danych</a:t>
            </a:r>
          </a:p>
          <a:p>
            <a:r>
              <a:rPr lang="pl-PL" dirty="0"/>
              <a:t>Dane do kolejnych warstw są przekazywane za pomocą widoków i tabel (Business DV) w których są zaimplementowane wymagane reguły biznesowe</a:t>
            </a:r>
          </a:p>
          <a:p>
            <a:r>
              <a:rPr lang="pl-PL" dirty="0"/>
              <a:t>Początki sięgają roku 1990, w roku </a:t>
            </a:r>
            <a:r>
              <a:rPr lang="pl-PL" b="1" dirty="0"/>
              <a:t>2000</a:t>
            </a:r>
            <a:r>
              <a:rPr lang="pl-PL" dirty="0"/>
              <a:t> opublikowana pierwsza wersja, w</a:t>
            </a:r>
            <a:r>
              <a:rPr lang="pl-PL" b="1" dirty="0"/>
              <a:t> 2013</a:t>
            </a:r>
            <a:r>
              <a:rPr lang="pl-PL" dirty="0"/>
              <a:t> opublikowany standard Data </a:t>
            </a:r>
            <a:r>
              <a:rPr lang="pl-PL" dirty="0" err="1"/>
              <a:t>Vault</a:t>
            </a:r>
            <a:r>
              <a:rPr lang="pl-PL" dirty="0"/>
              <a:t> 2.0 </a:t>
            </a:r>
          </a:p>
          <a:p>
            <a:r>
              <a:rPr lang="pl-PL" dirty="0"/>
              <a:t>Wspiera koncepcję wirtualizacji danych</a:t>
            </a:r>
          </a:p>
        </p:txBody>
      </p:sp>
    </p:spTree>
    <p:extLst>
      <p:ext uri="{BB962C8B-B14F-4D97-AF65-F5344CB8AC3E}">
        <p14:creationId xmlns:p14="http://schemas.microsoft.com/office/powerpoint/2010/main" val="136390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365216"/>
            <a:ext cx="7772400" cy="1470025"/>
          </a:xfrm>
        </p:spPr>
        <p:txBody>
          <a:bodyPr>
            <a:normAutofit/>
          </a:bodyPr>
          <a:lstStyle/>
          <a:p>
            <a:r>
              <a:rPr lang="pl-PL" sz="4000" dirty="0"/>
              <a:t>Miejsce architektury Data Vault 2.0 w hurtowniach danych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495636" y="4653136"/>
            <a:ext cx="6152728" cy="1273696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Roman Czarko-Wasiutycz</a:t>
            </a:r>
          </a:p>
          <a:p>
            <a:r>
              <a:rPr lang="pl-PL" dirty="0"/>
              <a:t>Polish SQL Server User Group</a:t>
            </a:r>
            <a:br>
              <a:rPr lang="pl-PL" dirty="0"/>
            </a:br>
            <a:r>
              <a:rPr lang="pl-PL" dirty="0">
                <a:hlinkClick r:id="rId3"/>
              </a:rPr>
              <a:t>roman.czarko@datacommunity.p</a:t>
            </a:r>
            <a:r>
              <a:rPr lang="pl-PL" dirty="0"/>
              <a:t>l</a:t>
            </a:r>
          </a:p>
          <a:p>
            <a:r>
              <a:rPr lang="pl-PL" dirty="0">
                <a:hlinkClick r:id="rId4"/>
              </a:rPr>
              <a:t>roman.czarko@gmail.com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754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</a:t>
            </a:r>
            <a:r>
              <a:rPr lang="pl-PL" dirty="0" err="1"/>
              <a:t>Vault</a:t>
            </a:r>
            <a:r>
              <a:rPr lang="pl-PL" dirty="0"/>
              <a:t> 2.0 Standard - komponenty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Data </a:t>
            </a:r>
            <a:r>
              <a:rPr lang="pl-PL" sz="2800" dirty="0" err="1"/>
              <a:t>Vault</a:t>
            </a:r>
            <a:r>
              <a:rPr lang="pl-PL" sz="2800" dirty="0"/>
              <a:t> 2.0 </a:t>
            </a:r>
            <a:r>
              <a:rPr lang="pl-PL" sz="2800" b="1" dirty="0"/>
              <a:t>Modeling</a:t>
            </a:r>
            <a:r>
              <a:rPr lang="pl-PL" sz="2800" dirty="0"/>
              <a:t> – </a:t>
            </a:r>
            <a:r>
              <a:rPr lang="pl-PL" sz="2800" dirty="0" err="1"/>
              <a:t>Changes</a:t>
            </a:r>
            <a:r>
              <a:rPr lang="pl-PL" sz="2800" dirty="0"/>
              <a:t> to the model for 	performance and </a:t>
            </a:r>
            <a:r>
              <a:rPr lang="pl-PL" sz="2800" dirty="0" err="1"/>
              <a:t>scalability</a:t>
            </a:r>
            <a:endParaRPr lang="pl-PL" sz="2800" dirty="0"/>
          </a:p>
          <a:p>
            <a:r>
              <a:rPr lang="pl-PL" sz="2800" dirty="0"/>
              <a:t>Data </a:t>
            </a:r>
            <a:r>
              <a:rPr lang="pl-PL" sz="2800" dirty="0" err="1"/>
              <a:t>Vault</a:t>
            </a:r>
            <a:r>
              <a:rPr lang="pl-PL" sz="2800" dirty="0"/>
              <a:t> 2.0 </a:t>
            </a:r>
            <a:r>
              <a:rPr lang="pl-PL" sz="2800" b="1" dirty="0" err="1"/>
              <a:t>Methodology</a:t>
            </a:r>
            <a:r>
              <a:rPr lang="pl-PL" sz="2800" dirty="0"/>
              <a:t> – </a:t>
            </a:r>
            <a:r>
              <a:rPr lang="pl-PL" sz="2800" dirty="0" err="1"/>
              <a:t>Following</a:t>
            </a:r>
            <a:r>
              <a:rPr lang="pl-PL" sz="2800" dirty="0"/>
              <a:t> </a:t>
            </a:r>
            <a:r>
              <a:rPr lang="pl-PL" sz="2800" dirty="0" err="1"/>
              <a:t>Scrum</a:t>
            </a:r>
            <a:r>
              <a:rPr lang="pl-PL" sz="2800" dirty="0"/>
              <a:t> and 	Agile </a:t>
            </a:r>
            <a:r>
              <a:rPr lang="pl-PL" sz="2800" dirty="0" err="1"/>
              <a:t>best</a:t>
            </a:r>
            <a:r>
              <a:rPr lang="pl-PL" sz="2800" dirty="0"/>
              <a:t> </a:t>
            </a:r>
            <a:r>
              <a:rPr lang="pl-PL" sz="2800" dirty="0" err="1"/>
              <a:t>practices</a:t>
            </a:r>
            <a:endParaRPr lang="pl-PL" sz="2800" dirty="0"/>
          </a:p>
          <a:p>
            <a:r>
              <a:rPr lang="pl-PL" sz="2800" dirty="0"/>
              <a:t>Data </a:t>
            </a:r>
            <a:r>
              <a:rPr lang="pl-PL" sz="2800" dirty="0" err="1"/>
              <a:t>Vault</a:t>
            </a:r>
            <a:r>
              <a:rPr lang="pl-PL" sz="2800" dirty="0"/>
              <a:t> 2.0 </a:t>
            </a:r>
            <a:r>
              <a:rPr lang="pl-PL" sz="2800" b="1" dirty="0"/>
              <a:t>Architecture</a:t>
            </a:r>
            <a:r>
              <a:rPr lang="pl-PL" sz="2800" dirty="0"/>
              <a:t> – </a:t>
            </a:r>
            <a:r>
              <a:rPr lang="pl-PL" sz="2800" dirty="0" err="1"/>
              <a:t>Including</a:t>
            </a:r>
            <a:r>
              <a:rPr lang="pl-PL" sz="2800" dirty="0"/>
              <a:t> </a:t>
            </a:r>
            <a:r>
              <a:rPr lang="pl-PL" sz="2800" dirty="0" err="1"/>
              <a:t>NoSQL</a:t>
            </a:r>
            <a:r>
              <a:rPr lang="pl-PL" sz="2800" dirty="0"/>
              <a:t> 	</a:t>
            </a:r>
            <a:r>
              <a:rPr lang="pl-PL" sz="2800" dirty="0" err="1"/>
              <a:t>systems</a:t>
            </a:r>
            <a:r>
              <a:rPr lang="pl-PL" sz="2800" dirty="0"/>
              <a:t> and big-data </a:t>
            </a:r>
            <a:r>
              <a:rPr lang="pl-PL" sz="2800" dirty="0" err="1"/>
              <a:t>systems</a:t>
            </a:r>
            <a:endParaRPr lang="pl-PL" sz="2800" dirty="0"/>
          </a:p>
          <a:p>
            <a:r>
              <a:rPr lang="pl-PL" sz="2800" dirty="0"/>
              <a:t>Data </a:t>
            </a:r>
            <a:r>
              <a:rPr lang="pl-PL" sz="2800" dirty="0" err="1"/>
              <a:t>Vault</a:t>
            </a:r>
            <a:r>
              <a:rPr lang="pl-PL" sz="2800" dirty="0"/>
              <a:t> 2.0 </a:t>
            </a:r>
            <a:r>
              <a:rPr lang="pl-PL" sz="2800" b="1" dirty="0" err="1"/>
              <a:t>Implementation</a:t>
            </a:r>
            <a:r>
              <a:rPr lang="pl-PL" sz="2800" dirty="0"/>
              <a:t> – </a:t>
            </a:r>
            <a:r>
              <a:rPr lang="pl-PL" sz="2800" dirty="0" err="1"/>
              <a:t>Pattern</a:t>
            </a:r>
            <a:r>
              <a:rPr lang="pl-PL" sz="2800" dirty="0"/>
              <a:t> </a:t>
            </a:r>
            <a:r>
              <a:rPr lang="pl-PL" sz="2800" dirty="0" err="1"/>
              <a:t>based</a:t>
            </a:r>
            <a:r>
              <a:rPr lang="pl-PL" sz="2800" dirty="0"/>
              <a:t>, 	automation, </a:t>
            </a:r>
            <a:r>
              <a:rPr lang="pl-PL" sz="2800" dirty="0" err="1"/>
              <a:t>generation</a:t>
            </a:r>
            <a:r>
              <a:rPr lang="pl-PL" sz="2800" dirty="0"/>
              <a:t> CMMI </a:t>
            </a:r>
            <a:r>
              <a:rPr lang="pl-PL" sz="2800" dirty="0" err="1"/>
              <a:t>level</a:t>
            </a:r>
            <a:r>
              <a:rPr lang="pl-PL" sz="28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71816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Ładowanie danych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2" y="2204864"/>
            <a:ext cx="8390175" cy="29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Rozszerzanie istniejącej hurtowni danych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1268760"/>
            <a:ext cx="5400600" cy="49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97" y="901824"/>
            <a:ext cx="6284956" cy="3535288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438329" y="4797152"/>
            <a:ext cx="820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dirty="0"/>
              <a:t>Jeśli masz pytanie to jest dobry czas, żeby je zadać </a:t>
            </a:r>
            <a:r>
              <a:rPr lang="pl-PL" sz="2400" dirty="0">
                <a:sym typeface="Wingdings" panose="05000000000000000000" pitchFamily="2" charset="2"/>
              </a:rPr>
              <a:t>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932897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Materiały dodatkowe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Building a Scalable Data Warehouse with Data Vault 2.0</a:t>
            </a:r>
            <a:r>
              <a:rPr lang="pl-PL" b="1" dirty="0"/>
              <a:t> (</a:t>
            </a:r>
            <a:r>
              <a:rPr lang="pl-PL" dirty="0"/>
              <a:t>684 pages)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75" y="2030852"/>
            <a:ext cx="3473249" cy="42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08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Ciekawe strony o Data </a:t>
            </a:r>
            <a:r>
              <a:rPr lang="pl-PL" dirty="0" err="1"/>
              <a:t>Vault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" action="ppaction://noaction"/>
              </a:rPr>
              <a:t>http://learndatavault.com/</a:t>
            </a:r>
          </a:p>
          <a:p>
            <a:r>
              <a:rPr lang="pl-PL" dirty="0">
                <a:hlinkClick r:id="" action="ppaction://noaction"/>
              </a:rPr>
              <a:t>http://danlinstedt.com/</a:t>
            </a:r>
          </a:p>
          <a:p>
            <a:r>
              <a:rPr lang="pl-PL" dirty="0">
                <a:hlinkClick r:id="" action="ppaction://noaction"/>
              </a:rPr>
              <a:t>http://prudenza.typepad.com/</a:t>
            </a:r>
          </a:p>
          <a:p>
            <a:r>
              <a:rPr lang="pl-PL" dirty="0">
                <a:hlinkClick r:id="" action="ppaction://noaction"/>
              </a:rPr>
              <a:t>https://kentgraziano.com/</a:t>
            </a:r>
          </a:p>
          <a:p>
            <a:r>
              <a:rPr lang="pl-PL" dirty="0">
                <a:hlinkClick r:id="" action="ppaction://noaction"/>
              </a:rPr>
              <a:t>http://roelantvos.com/blog/</a:t>
            </a:r>
          </a:p>
          <a:p>
            <a:r>
              <a:rPr lang="pl-PL" dirty="0">
                <a:hlinkClick r:id="" action="ppaction://noaction"/>
              </a:rPr>
              <a:t>http://www.vertabelo.com/blog/technical-articles/data-vault-series-data-vault-2-0-modeling-basics</a:t>
            </a:r>
          </a:p>
          <a:p>
            <a:r>
              <a:rPr lang="pl-PL" dirty="0">
                <a:hlinkClick r:id="" action="ppaction://noaction"/>
              </a:rPr>
              <a:t>http://tdan.com/data-vault-series-1-data-vault-overview/5054</a:t>
            </a:r>
            <a:endParaRPr lang="pl-PL" dirty="0"/>
          </a:p>
          <a:p>
            <a:r>
              <a:rPr lang="pl-PL" dirty="0">
                <a:hlinkClick r:id="rId2"/>
              </a:rPr>
              <a:t>https://en.wikipedia.org/wiki/Data_vault_modeling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2408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36521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Miejsce architektury Data </a:t>
            </a:r>
            <a:r>
              <a:rPr lang="pl-PL" sz="4000" dirty="0" err="1"/>
              <a:t>Vault</a:t>
            </a:r>
            <a:r>
              <a:rPr lang="pl-PL" sz="4000" dirty="0"/>
              <a:t> 2.0 w hurtowniach danych</a:t>
            </a:r>
            <a:br>
              <a:rPr lang="pl-PL" sz="4000" dirty="0"/>
            </a:br>
            <a:br>
              <a:rPr lang="pl-PL" sz="4000" dirty="0"/>
            </a:br>
            <a:r>
              <a:rPr lang="pl-PL" sz="4000" dirty="0"/>
              <a:t>Dziękuję za uwagę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495636" y="4653136"/>
            <a:ext cx="6152728" cy="1273696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Roman Czarko-Wasiutycz</a:t>
            </a:r>
          </a:p>
          <a:p>
            <a:r>
              <a:rPr lang="pl-PL" dirty="0"/>
              <a:t>Polish SQL Server User Group</a:t>
            </a:r>
            <a:br>
              <a:rPr lang="pl-PL" dirty="0"/>
            </a:br>
            <a:r>
              <a:rPr lang="pl-PL" dirty="0">
                <a:hlinkClick r:id="rId3"/>
              </a:rPr>
              <a:t>roman.czarko@datacommunity.pl</a:t>
            </a:r>
            <a:endParaRPr lang="pl-PL" dirty="0"/>
          </a:p>
          <a:p>
            <a:r>
              <a:rPr lang="pl-PL" dirty="0">
                <a:hlinkClick r:id="rId4"/>
              </a:rPr>
              <a:t>roman.czarko@gmail.com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07370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D51DD3F8-3A81-4C35-8BDF-BA17C2B1E0A5}"/>
              </a:ext>
            </a:extLst>
          </p:cNvPr>
          <p:cNvSpPr txBox="1"/>
          <p:nvPr/>
        </p:nvSpPr>
        <p:spPr>
          <a:xfrm>
            <a:off x="3470709" y="1196752"/>
            <a:ext cx="214526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GOLD SPONSORS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SILVER SPONSORS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BRONZE SPONSOR</a:t>
            </a: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STRATEGIC PARTNER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6C49CA5-F767-4442-9487-1DDE4A22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37" y="5527224"/>
            <a:ext cx="1604211" cy="914400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88304CBD-4A4C-4974-9350-38032FC60E0C}"/>
              </a:ext>
            </a:extLst>
          </p:cNvPr>
          <p:cNvGrpSpPr>
            <a:grpSpLocks noChangeAspect="1"/>
          </p:cNvGrpSpPr>
          <p:nvPr/>
        </p:nvGrpSpPr>
        <p:grpSpPr>
          <a:xfrm>
            <a:off x="291381" y="1254199"/>
            <a:ext cx="8503922" cy="1371600"/>
            <a:chOff x="3419155" y="1866528"/>
            <a:chExt cx="5667798" cy="914400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D38E9E0E-1E3E-4B4F-8741-0714A1B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155" y="1866528"/>
              <a:ext cx="1604211" cy="914400"/>
            </a:xfrm>
            <a:prstGeom prst="rect">
              <a:avLst/>
            </a:prstGeom>
          </p:spPr>
        </p:pic>
        <p:pic>
          <p:nvPicPr>
            <p:cNvPr id="20" name="Obraz 19">
              <a:extLst>
                <a:ext uri="{FF2B5EF4-FFF2-40B4-BE49-F238E27FC236}">
                  <a16:creationId xmlns:a16="http://schemas.microsoft.com/office/drawing/2014/main" id="{BC0C29DF-91D7-42F1-8F7F-5F37560D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3" y="1866528"/>
              <a:ext cx="1604211" cy="914400"/>
            </a:xfrm>
            <a:prstGeom prst="rect">
              <a:avLst/>
            </a:prstGeom>
          </p:spPr>
        </p:pic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967C8F50-BE96-4AD6-9720-3003E124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631" y="1866528"/>
              <a:ext cx="1918322" cy="9144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69094B-D3B0-4FD0-A3B9-13B29F63FECD}"/>
              </a:ext>
            </a:extLst>
          </p:cNvPr>
          <p:cNvGrpSpPr>
            <a:grpSpLocks noChangeAspect="1"/>
          </p:cNvGrpSpPr>
          <p:nvPr/>
        </p:nvGrpSpPr>
        <p:grpSpPr>
          <a:xfrm>
            <a:off x="612217" y="2811379"/>
            <a:ext cx="8105931" cy="866851"/>
            <a:chOff x="1814944" y="2840031"/>
            <a:chExt cx="8439628" cy="914400"/>
          </a:xfrm>
        </p:grpSpPr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3DB62CC0-988E-4E1B-93BA-EBE6933A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44" y="2840031"/>
              <a:ext cx="1604211" cy="914400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9017DC9B-B010-42EF-BEEB-65438215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291" y="2931471"/>
              <a:ext cx="2551814" cy="731520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27B89ADC-ACE8-4441-A8F9-CBE40878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241" y="3045771"/>
              <a:ext cx="1381855" cy="502920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18590483-CD0E-45CB-912D-44ECD9E94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232" y="3114351"/>
              <a:ext cx="2070340" cy="365760"/>
            </a:xfrm>
            <a:prstGeom prst="rect">
              <a:avLst/>
            </a:prstGeom>
          </p:spPr>
        </p:pic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BC7B062E-B62E-490B-A1C7-EAA3BBFDD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74" y="4065360"/>
            <a:ext cx="2085475" cy="118872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146AF01-8973-476F-A47A-B891E8EBCF3B}"/>
              </a:ext>
            </a:extLst>
          </p:cNvPr>
          <p:cNvSpPr/>
          <p:nvPr/>
        </p:nvSpPr>
        <p:spPr>
          <a:xfrm>
            <a:off x="323528" y="2481184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5483265-FAB7-4CDE-9DFF-6BE57BC58B56}"/>
              </a:ext>
            </a:extLst>
          </p:cNvPr>
          <p:cNvSpPr/>
          <p:nvPr/>
        </p:nvSpPr>
        <p:spPr>
          <a:xfrm>
            <a:off x="391754" y="3873029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9E670A5-A356-4A9B-B7F0-257FDF118139}"/>
              </a:ext>
            </a:extLst>
          </p:cNvPr>
          <p:cNvSpPr/>
          <p:nvPr/>
        </p:nvSpPr>
        <p:spPr>
          <a:xfrm>
            <a:off x="323528" y="5270945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309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09" y="4941168"/>
            <a:ext cx="2316352" cy="1410976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>
                <a:solidFill>
                  <a:schemeClr val="bg2">
                    <a:lumMod val="25000"/>
                  </a:schemeClr>
                </a:solidFill>
              </a:rPr>
              <a:t>Roman Czarko-Wasiutycz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8" y="154688"/>
            <a:ext cx="1666528" cy="1295028"/>
          </a:xfrm>
          <a:prstGeom prst="rect">
            <a:avLst/>
          </a:prstGeom>
        </p:spPr>
      </p:pic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367605"/>
            <a:ext cx="8229600" cy="4676453"/>
          </a:xfrm>
        </p:spPr>
        <p:txBody>
          <a:bodyPr>
            <a:noAutofit/>
          </a:bodyPr>
          <a:lstStyle/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/>
              <a:t>Od kilkunastu lat zbieram doświadczenia związane z technologiami Microsoftu. Począwszy od developera C++, PHP, C#, administratora SharePoint poprzez administrację bazami Microsoft SQL Server na projektowaniu i rozwijaniu dużych hurtowni danych kończąc.</a:t>
            </a:r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/>
              <a:t>Posiadacz tytułów: MCTS, MCSA: SQL Server 2012, MCSE: BI oraz </a:t>
            </a:r>
            <a:r>
              <a:rPr lang="en-US" sz="1800" dirty="0"/>
              <a:t>MCSE: Data Management and Analytics</a:t>
            </a:r>
            <a:endParaRPr lang="pl-PL" sz="1800" dirty="0"/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/>
              <a:t>Członek Zarządu Stowarzyszenia Użytkowników SQL Server PLSSUG</a:t>
            </a:r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/>
              <a:t>Wolontariusz oraz współorganizator konferencji </a:t>
            </a:r>
            <a:r>
              <a:rPr lang="pl-PL" sz="1800" dirty="0" err="1"/>
              <a:t>SQLDay</a:t>
            </a:r>
            <a:r>
              <a:rPr lang="pl-PL" sz="1800" dirty="0"/>
              <a:t> 2013-2018, SQLDay Lite, SQLSaturday i innych. </a:t>
            </a:r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/>
              <a:t>Lider Wrocławskiego oddziału Stowarzyszenia PLSSUG</a:t>
            </a:r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/>
              <a:t>Prywatnie fan gier komputerowych :)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60" y="154689"/>
            <a:ext cx="1666529" cy="12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581398"/>
          </a:xfrm>
        </p:spPr>
        <p:txBody>
          <a:bodyPr>
            <a:normAutofit/>
          </a:bodyPr>
          <a:lstStyle/>
          <a:p>
            <a:pPr marL="447675" indent="-447675">
              <a:buBlip>
                <a:blip r:embed="rId3"/>
              </a:buBlip>
            </a:pPr>
            <a:r>
              <a:rPr lang="pl-PL" sz="3600" dirty="0"/>
              <a:t>Koncepcja architektury</a:t>
            </a:r>
          </a:p>
          <a:p>
            <a:pPr marL="447675" indent="-447675">
              <a:buBlip>
                <a:blip r:embed="rId3"/>
              </a:buBlip>
            </a:pPr>
            <a:r>
              <a:rPr lang="pl-PL" sz="3600" dirty="0"/>
              <a:t>Składniki i budowa</a:t>
            </a:r>
          </a:p>
          <a:p>
            <a:pPr marL="447675" indent="-447675">
              <a:buBlip>
                <a:blip r:embed="rId3"/>
              </a:buBlip>
            </a:pPr>
            <a:r>
              <a:rPr lang="pl-PL" sz="3600" dirty="0"/>
              <a:t>Optymalizacje</a:t>
            </a:r>
          </a:p>
          <a:p>
            <a:pPr marL="447675" indent="-447675">
              <a:buBlip>
                <a:blip r:embed="rId3"/>
              </a:buBlip>
            </a:pPr>
            <a:r>
              <a:rPr lang="pl-PL" sz="3600" dirty="0"/>
              <a:t>Proces budowy</a:t>
            </a:r>
          </a:p>
          <a:p>
            <a:pPr marL="0" indent="0">
              <a:buNone/>
            </a:pPr>
            <a:endParaRPr lang="pl-PL" sz="3600" dirty="0"/>
          </a:p>
        </p:txBody>
      </p:sp>
      <p:pic>
        <p:nvPicPr>
          <p:cNvPr id="2056" name="Picture 8" descr="http://www.elliottmobilesolutions.com/Portals/0/checklis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09120"/>
            <a:ext cx="1905000" cy="184546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72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Podejście relacyjne (Inmon)</a:t>
            </a:r>
          </a:p>
        </p:txBody>
      </p:sp>
      <p:pic>
        <p:nvPicPr>
          <p:cNvPr id="1026" name="Picture 2" descr="https://upload.wikimedia.org/wikipedia/commons/7/73/Snowflake-schema-exam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851796" cy="264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pl-PL" dirty="0"/>
          </a:p>
          <a:p>
            <a:pPr>
              <a:buFontTx/>
              <a:buChar char="-"/>
            </a:pPr>
            <a:r>
              <a:rPr lang="pl-PL" dirty="0"/>
              <a:t>schemat płatka śniegu (snowflake)</a:t>
            </a:r>
          </a:p>
          <a:p>
            <a:pPr>
              <a:buFontTx/>
              <a:buChar char="-"/>
            </a:pPr>
            <a:r>
              <a:rPr lang="pl-PL" dirty="0"/>
              <a:t>normalizacja (~3NF)</a:t>
            </a:r>
          </a:p>
          <a:p>
            <a:pPr>
              <a:buFontTx/>
              <a:buChar char="-"/>
            </a:pPr>
            <a:r>
              <a:rPr lang="pl-PL" dirty="0"/>
              <a:t>wiele tabel</a:t>
            </a:r>
          </a:p>
          <a:p>
            <a:pPr>
              <a:buFontTx/>
              <a:buChar char="-"/>
            </a:pPr>
            <a:r>
              <a:rPr lang="pl-PL" dirty="0"/>
              <a:t>silne użycie złączeń (JOINs)</a:t>
            </a:r>
          </a:p>
          <a:p>
            <a:pPr>
              <a:buFontTx/>
              <a:buChar char="-"/>
            </a:pPr>
            <a:r>
              <a:rPr lang="pl-PL" dirty="0"/>
              <a:t>mniejsze zużycie przestrzeni</a:t>
            </a:r>
          </a:p>
          <a:p>
            <a:pPr>
              <a:buFontTx/>
              <a:buChar char="-"/>
            </a:pPr>
            <a:r>
              <a:rPr lang="pl-PL" dirty="0"/>
              <a:t>utrudnione równoległe ładowanie</a:t>
            </a:r>
          </a:p>
          <a:p>
            <a:pPr>
              <a:buFontTx/>
              <a:buChar char="-"/>
            </a:pPr>
            <a:r>
              <a:rPr lang="pl-PL" dirty="0"/>
              <a:t>utrudnione śledzenie zmian w strukturze tabel</a:t>
            </a:r>
          </a:p>
        </p:txBody>
      </p:sp>
    </p:spTree>
    <p:extLst>
      <p:ext uri="{BB962C8B-B14F-4D97-AF65-F5344CB8AC3E}">
        <p14:creationId xmlns:p14="http://schemas.microsoft.com/office/powerpoint/2010/main" val="25001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Podejście wymiarowe (Kimball)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l-PL" dirty="0"/>
              <a:t>tabele faktów znormalizowane (3NF)</a:t>
            </a:r>
          </a:p>
          <a:p>
            <a:pPr>
              <a:buFontTx/>
              <a:buChar char="-"/>
            </a:pPr>
            <a:r>
              <a:rPr lang="pl-PL" dirty="0"/>
              <a:t>tabele wymiarów zdenormalizowane</a:t>
            </a:r>
          </a:p>
          <a:p>
            <a:pPr>
              <a:buFontTx/>
              <a:buChar char="-"/>
            </a:pPr>
            <a:r>
              <a:rPr lang="pl-PL" dirty="0"/>
              <a:t>schemat gwiazdy (star)</a:t>
            </a:r>
          </a:p>
          <a:p>
            <a:pPr>
              <a:buFontTx/>
              <a:buChar char="-"/>
            </a:pPr>
            <a:r>
              <a:rPr lang="pl-PL" dirty="0"/>
              <a:t>mniej tabel ale duplikacja danych</a:t>
            </a:r>
          </a:p>
          <a:p>
            <a:pPr>
              <a:buFontTx/>
              <a:buChar char="-"/>
            </a:pPr>
            <a:r>
              <a:rPr lang="pl-PL" dirty="0" err="1"/>
              <a:t>Slowly</a:t>
            </a:r>
            <a:r>
              <a:rPr lang="pl-PL" dirty="0"/>
              <a:t> </a:t>
            </a:r>
            <a:r>
              <a:rPr lang="pl-PL" dirty="0" err="1"/>
              <a:t>Changing</a:t>
            </a:r>
            <a:r>
              <a:rPr lang="pl-PL" dirty="0"/>
              <a:t> </a:t>
            </a:r>
            <a:r>
              <a:rPr lang="pl-PL" dirty="0" err="1"/>
              <a:t>Dimensions</a:t>
            </a:r>
            <a:r>
              <a:rPr lang="pl-PL"/>
              <a:t> (SCD)</a:t>
            </a:r>
            <a:endParaRPr lang="pl-PL" dirty="0"/>
          </a:p>
          <a:p>
            <a:pPr>
              <a:buFontTx/>
              <a:buChar char="-"/>
            </a:pPr>
            <a:r>
              <a:rPr lang="pl-PL" dirty="0"/>
              <a:t>łatwiejsze do użycia przez użytkowników</a:t>
            </a:r>
          </a:p>
          <a:p>
            <a:pPr>
              <a:buFontTx/>
              <a:buChar char="-"/>
            </a:pPr>
            <a:r>
              <a:rPr lang="pl-PL" dirty="0"/>
              <a:t>efektywne przy odczycie</a:t>
            </a:r>
          </a:p>
          <a:p>
            <a:pPr>
              <a:buFontTx/>
              <a:buChar char="-"/>
            </a:pPr>
            <a:r>
              <a:rPr lang="pl-PL" dirty="0"/>
              <a:t>cięższe w utrzymaniu - wymiary z kilku tabel źródłówych</a:t>
            </a:r>
          </a:p>
          <a:p>
            <a:pPr>
              <a:buFontTx/>
              <a:buChar char="-"/>
            </a:pPr>
            <a:r>
              <a:rPr lang="pl-PL" dirty="0"/>
              <a:t>skomplikowane równoległe ładowanie – j.w.</a:t>
            </a:r>
          </a:p>
          <a:p>
            <a:pPr>
              <a:buFontTx/>
              <a:buChar char="-"/>
            </a:pPr>
            <a:r>
              <a:rPr lang="pl-PL" dirty="0"/>
              <a:t>utrudnione śledzenie zmian w strukturze tabel</a:t>
            </a:r>
          </a:p>
          <a:p>
            <a:pPr>
              <a:buFontTx/>
              <a:buChar char="-"/>
            </a:pPr>
            <a:endParaRPr lang="pl-PL" dirty="0"/>
          </a:p>
          <a:p>
            <a:pPr>
              <a:buFontTx/>
              <a:buChar char="-"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2050" name="Picture 2" descr="https://upload.wikimedia.org/wikipedia/en/f/fe/Star-schema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3448011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23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Koncepcja architektury Data Vault 2.0</a:t>
            </a:r>
          </a:p>
        </p:txBody>
      </p:sp>
      <p:pic>
        <p:nvPicPr>
          <p:cNvPr id="83" name="Obraz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12" y="1119413"/>
            <a:ext cx="6984776" cy="5241724"/>
          </a:xfrm>
          <a:prstGeom prst="rect">
            <a:avLst/>
          </a:prstGeom>
        </p:spPr>
      </p:pic>
      <p:sp>
        <p:nvSpPr>
          <p:cNvPr id="80" name="pole tekstowe 79"/>
          <p:cNvSpPr txBox="1"/>
          <p:nvPr/>
        </p:nvSpPr>
        <p:spPr>
          <a:xfrm>
            <a:off x="5220072" y="6099527"/>
            <a:ext cx="3823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/>
              <a:t>Source: </a:t>
            </a:r>
            <a:r>
              <a:rPr lang="en-US" sz="1100" dirty="0"/>
              <a:t>Building a Scalable Data Warehouse with Data Vault 2.0</a:t>
            </a:r>
            <a:r>
              <a:rPr lang="pl-PL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846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Definicja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The Data Vault is a </a:t>
            </a:r>
            <a:r>
              <a:rPr lang="en-US" sz="2800" b="1" dirty="0"/>
              <a:t>detail oriented</a:t>
            </a:r>
            <a:r>
              <a:rPr lang="en-US" sz="2800" dirty="0"/>
              <a:t>, </a:t>
            </a:r>
            <a:r>
              <a:rPr lang="en-US" sz="2800" b="1" dirty="0"/>
              <a:t>historical tracking </a:t>
            </a:r>
            <a:r>
              <a:rPr lang="en-US" sz="2800" dirty="0">
                <a:solidFill>
                  <a:srgbClr val="002060"/>
                </a:solidFill>
              </a:rPr>
              <a:t>and uniquely linked set of </a:t>
            </a:r>
            <a:r>
              <a:rPr lang="en-US" sz="2800" b="1" dirty="0"/>
              <a:t>normalized </a:t>
            </a:r>
            <a:r>
              <a:rPr lang="en-US" sz="2800" b="1" dirty="0">
                <a:solidFill>
                  <a:srgbClr val="002060"/>
                </a:solidFill>
              </a:rPr>
              <a:t>tables </a:t>
            </a:r>
            <a:r>
              <a:rPr lang="en-US" sz="2800" dirty="0">
                <a:solidFill>
                  <a:srgbClr val="002060"/>
                </a:solidFill>
              </a:rPr>
              <a:t>that support one or more functional areas of business. It is a </a:t>
            </a:r>
            <a:r>
              <a:rPr lang="en-US" sz="2800" b="1" dirty="0"/>
              <a:t>hybrid approach </a:t>
            </a:r>
            <a:r>
              <a:rPr lang="en-US" sz="2800" dirty="0">
                <a:solidFill>
                  <a:srgbClr val="002060"/>
                </a:solidFill>
              </a:rPr>
              <a:t>encompassing the best of breed between </a:t>
            </a:r>
            <a:r>
              <a:rPr lang="en-US" sz="2800" b="1" dirty="0"/>
              <a:t>3rd normal form (3NF) and star schema</a:t>
            </a:r>
            <a:r>
              <a:rPr lang="en-US" sz="2800" dirty="0"/>
              <a:t>. </a:t>
            </a:r>
            <a:r>
              <a:rPr lang="en-US" sz="2800" dirty="0">
                <a:solidFill>
                  <a:srgbClr val="002060"/>
                </a:solidFill>
              </a:rPr>
              <a:t>The design is </a:t>
            </a:r>
            <a:r>
              <a:rPr lang="en-US" sz="2800" b="1" dirty="0"/>
              <a:t>flexible, scalable, consistent and adaptable </a:t>
            </a:r>
            <a:r>
              <a:rPr lang="en-US" sz="2800" dirty="0">
                <a:solidFill>
                  <a:srgbClr val="002060"/>
                </a:solidFill>
              </a:rPr>
              <a:t>to the needs of the enterprise. It is a data model that is architected specifically to meet the needs of today’s enterprise data warehouses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http://danlinstedt.com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907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chcemy mieć w hurtowni?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492896"/>
            <a:ext cx="8229600" cy="19728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Jedna wersja faktów czy jedna wersja prawdy?</a:t>
            </a:r>
          </a:p>
          <a:p>
            <a:pPr marL="0" indent="0" algn="ctr">
              <a:buNone/>
            </a:pPr>
            <a:endParaRPr lang="pl-PL" sz="3200" dirty="0"/>
          </a:p>
          <a:p>
            <a:pPr marL="0" indent="0" algn="ctr">
              <a:buNone/>
            </a:pPr>
            <a:r>
              <a:rPr lang="pl-PL" sz="3200" dirty="0"/>
              <a:t>Czym jest prawda a czym fakt?</a:t>
            </a:r>
            <a:endParaRPr lang="en-US" sz="3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1181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1C96A798680742B33A0ADD32F14451" ma:contentTypeVersion="8" ma:contentTypeDescription="Create a new document." ma:contentTypeScope="" ma:versionID="fd99cba440b4434c804831024b4190c5">
  <xsd:schema xmlns:xsd="http://www.w3.org/2001/XMLSchema" xmlns:xs="http://www.w3.org/2001/XMLSchema" xmlns:p="http://schemas.microsoft.com/office/2006/metadata/properties" xmlns:ns2="1e38a84a-0a9d-4fd2-8f3e-b3572424a079" xmlns:ns3="1f0a140a-8aea-4c2f-8328-a34ab5a9c708" targetNamespace="http://schemas.microsoft.com/office/2006/metadata/properties" ma:root="true" ma:fieldsID="5854e30a67b484665d9f319270189fcd" ns2:_="" ns3:_="">
    <xsd:import namespace="1e38a84a-0a9d-4fd2-8f3e-b3572424a079"/>
    <xsd:import namespace="1f0a140a-8aea-4c2f-8328-a34ab5a9c7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8a84a-0a9d-4fd2-8f3e-b3572424a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a140a-8aea-4c2f-8328-a34ab5a9c70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1107F1-7D4A-45CA-83A4-DC64FC9C3A1D}"/>
</file>

<file path=customXml/itemProps2.xml><?xml version="1.0" encoding="utf-8"?>
<ds:datastoreItem xmlns:ds="http://schemas.openxmlformats.org/officeDocument/2006/customXml" ds:itemID="{2825833F-D57B-4BF6-880A-C0C88F6D29B8}"/>
</file>

<file path=customXml/itemProps3.xml><?xml version="1.0" encoding="utf-8"?>
<ds:datastoreItem xmlns:ds="http://schemas.openxmlformats.org/officeDocument/2006/customXml" ds:itemID="{AEABDD37-7D55-447E-BA0F-E439EA8776BD}"/>
</file>

<file path=docProps/app.xml><?xml version="1.0" encoding="utf-8"?>
<Properties xmlns="http://schemas.openxmlformats.org/officeDocument/2006/extended-properties" xmlns:vt="http://schemas.openxmlformats.org/officeDocument/2006/docPropsVTypes">
  <Template>Prezentacja4_3</Template>
  <TotalTime>3386</TotalTime>
  <Words>1317</Words>
  <Application>Microsoft Office PowerPoint</Application>
  <PresentationFormat>On-screen Show (4:3)</PresentationFormat>
  <Paragraphs>188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Motyw2</vt:lpstr>
      <vt:lpstr>PowerPoint Presentation</vt:lpstr>
      <vt:lpstr>Miejsce architektury Data Vault 2.0 w hurtowniach danych</vt:lpstr>
      <vt:lpstr>Roman Czarko-Wasiutycz</vt:lpstr>
      <vt:lpstr>Agenda</vt:lpstr>
      <vt:lpstr>Podejście relacyjne (Inmon)</vt:lpstr>
      <vt:lpstr>Podejście wymiarowe (Kimball)</vt:lpstr>
      <vt:lpstr>Koncepcja architektury Data Vault 2.0</vt:lpstr>
      <vt:lpstr>Definicja</vt:lpstr>
      <vt:lpstr>Co chcemy mieć w hurtowni?</vt:lpstr>
      <vt:lpstr>Overview</vt:lpstr>
      <vt:lpstr>Składniki - Hub</vt:lpstr>
      <vt:lpstr>Składniki - Links</vt:lpstr>
      <vt:lpstr>Składniki - Satellites</vt:lpstr>
      <vt:lpstr>Składniki - podsumowanie</vt:lpstr>
      <vt:lpstr>Rozszerzalność</vt:lpstr>
      <vt:lpstr>Optymalizacje w ramach architektury - PIT</vt:lpstr>
      <vt:lpstr>Optymalizacje w ramach architektury - Bridge</vt:lpstr>
      <vt:lpstr>Proces budowy – 5 prostych kroków</vt:lpstr>
      <vt:lpstr>Podejście Data Vault (Daniel Linstedt)</vt:lpstr>
      <vt:lpstr>Data Vault 2.0 Standard - komponenty</vt:lpstr>
      <vt:lpstr>Ładowanie danych</vt:lpstr>
      <vt:lpstr>Rozszerzanie istniejącej hurtowni danych</vt:lpstr>
      <vt:lpstr>PowerPoint Presentation</vt:lpstr>
      <vt:lpstr>Materiały dodatkowe</vt:lpstr>
      <vt:lpstr>Ciekawe strony o Data Vault</vt:lpstr>
      <vt:lpstr>Miejsce architektury Data Vault 2.0 w hurtowniach danych  Dziękuję za uwagę</vt:lpstr>
      <vt:lpstr>PowerPoint Presentation</vt:lpstr>
    </vt:vector>
  </TitlesOfParts>
  <Company>PLSSUG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Kulgan</dc:creator>
  <cp:lastModifiedBy>Roman Czarko-Wasiutycz</cp:lastModifiedBy>
  <cp:revision>220</cp:revision>
  <dcterms:created xsi:type="dcterms:W3CDTF">2011-11-24T02:19:03Z</dcterms:created>
  <dcterms:modified xsi:type="dcterms:W3CDTF">2018-05-23T20:35:00Z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0x010100F11C96A798680742B33A0ADD32F14451</vt:lpwstr>
  </property>
</Properties>
</file>